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8"/>
  </p:notesMasterIdLst>
  <p:handoutMasterIdLst>
    <p:handoutMasterId r:id="rId19"/>
  </p:handoutMasterIdLst>
  <p:sldIdLst>
    <p:sldId id="442" r:id="rId2"/>
    <p:sldId id="427" r:id="rId3"/>
    <p:sldId id="458" r:id="rId4"/>
    <p:sldId id="457" r:id="rId5"/>
    <p:sldId id="456" r:id="rId6"/>
    <p:sldId id="459" r:id="rId7"/>
    <p:sldId id="424" r:id="rId8"/>
    <p:sldId id="460" r:id="rId9"/>
    <p:sldId id="461" r:id="rId10"/>
    <p:sldId id="450" r:id="rId11"/>
    <p:sldId id="451" r:id="rId12"/>
    <p:sldId id="462" r:id="rId13"/>
    <p:sldId id="464" r:id="rId14"/>
    <p:sldId id="455" r:id="rId15"/>
    <p:sldId id="465" r:id="rId16"/>
    <p:sldId id="466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09"/>
    <a:srgbClr val="F69109"/>
    <a:srgbClr val="E1D100"/>
    <a:srgbClr val="E13A16"/>
    <a:srgbClr val="BFCDC8"/>
    <a:srgbClr val="BF5FC8"/>
    <a:srgbClr val="919D9D"/>
    <a:srgbClr val="768687"/>
    <a:srgbClr val="4F575C"/>
    <a:srgbClr val="59B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8" autoAdjust="0"/>
    <p:restoredTop sz="98331" autoAdjust="0"/>
  </p:normalViewPr>
  <p:slideViewPr>
    <p:cSldViewPr snapToGrid="0">
      <p:cViewPr varScale="1">
        <p:scale>
          <a:sx n="136" d="100"/>
          <a:sy n="136" d="100"/>
        </p:scale>
        <p:origin x="132" y="2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360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FC8AB-AF20-134F-AF86-0CEB7CF06219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4847D-0410-B44F-9188-D080EB25412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zipcar_logo_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36" y="604155"/>
            <a:ext cx="1024128" cy="3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58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4B0C2-0FBA-2E4E-BFCC-947F8F72062F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2C156-3420-4C4B-B596-7F21D1E88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17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991728"/>
            <a:ext cx="8229600" cy="3474720"/>
          </a:xfrm>
        </p:spPr>
        <p:txBody>
          <a:bodyPr lIns="0" tIns="182880" rIns="0">
            <a:noAutofit/>
          </a:bodyPr>
          <a:lstStyle>
            <a:lvl1pPr marL="171450" marR="0" indent="-17145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742950" indent="-285750">
              <a:buClr>
                <a:schemeClr val="tx2"/>
              </a:buClr>
              <a:buFont typeface="Lucida Grande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chemeClr val="tx2"/>
              </a:buClr>
              <a:buFont typeface="Arial"/>
              <a:buChar char="•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chemeClr val="tx2"/>
              </a:buClr>
              <a:buFont typeface="Lucida Grande"/>
              <a:buChar char="-"/>
              <a:defRPr>
                <a:solidFill>
                  <a:schemeClr val="tx1"/>
                </a:solidFill>
              </a:defRPr>
            </a:lvl4pPr>
            <a:lvl5pPr marL="2000250" indent="-171450">
              <a:buClr>
                <a:schemeClr val="accent1"/>
              </a:buClr>
              <a:buFont typeface="Arial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Bullet 1, Calibri regular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Calibri regular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3"/>
            <a:r>
              <a:rPr lang="en-US" dirty="0" smtClean="0"/>
              <a:t>Sub-sub-sub bullet, Calibri regular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301752"/>
          </a:xfrm>
        </p:spPr>
        <p:txBody>
          <a:bodyPr vert="horz" lIns="0" tIns="45720" rIns="0" bIns="45720" rtlCol="0" anchor="t" anchorCtr="0">
            <a:noAutofit/>
          </a:bodyPr>
          <a:lstStyle>
            <a:lvl1pPr>
              <a:lnSpc>
                <a:spcPct val="80000"/>
              </a:lnSpc>
              <a:defRPr lang="en-US" sz="2000" b="0" i="0" baseline="0">
                <a:solidFill>
                  <a:srgbClr val="4F575C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– all caps, </a:t>
            </a:r>
            <a:r>
              <a:rPr lang="en-US" dirty="0" err="1" smtClean="0"/>
              <a:t>calibri</a:t>
            </a:r>
            <a:r>
              <a:rPr lang="en-US" dirty="0" smtClean="0"/>
              <a:t> 20 </a:t>
            </a:r>
            <a:r>
              <a:rPr lang="en-US" dirty="0" err="1" smtClean="0"/>
              <a:t>pt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991366"/>
            <a:ext cx="82296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ZIPCAR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9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2024" y="203454"/>
            <a:ext cx="8759952" cy="47365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Zipcar_cover_stroke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220882"/>
            <a:ext cx="5486400" cy="896656"/>
          </a:xfrm>
        </p:spPr>
        <p:txBody>
          <a:bodyPr lIns="0" rIns="0" bIns="45720" anchor="b" anchorCtr="0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presentation title goes here</a:t>
            </a:r>
          </a:p>
          <a:p>
            <a:pPr lvl="0"/>
            <a:r>
              <a:rPr lang="en-US" dirty="0" smtClean="0"/>
              <a:t>second line continued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3442824"/>
            <a:ext cx="5486400" cy="184666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insert date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" y="3188851"/>
            <a:ext cx="5486400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Subtitle or Presenter Name</a:t>
            </a:r>
          </a:p>
        </p:txBody>
      </p:sp>
      <p:pic>
        <p:nvPicPr>
          <p:cNvPr id="12" name="Picture 11" descr="zipcar_cars.png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91" r="22249"/>
          <a:stretch/>
        </p:blipFill>
        <p:spPr>
          <a:xfrm>
            <a:off x="914400" y="1655970"/>
            <a:ext cx="1392521" cy="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7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Zipcar_cover_stroke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476337"/>
            <a:ext cx="5486400" cy="641201"/>
          </a:xfrm>
        </p:spPr>
        <p:txBody>
          <a:bodyPr lIns="0" rIns="0" bIns="45720" anchor="b" anchorCtr="0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See you on the road!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3434630"/>
            <a:ext cx="5486400" cy="184666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3629371"/>
            <a:ext cx="5486400" cy="184666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email@zipcar.com</a:t>
            </a:r>
            <a:endParaRPr lang="en-US" dirty="0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" y="3180657"/>
            <a:ext cx="5486400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Presenter Name</a:t>
            </a:r>
          </a:p>
        </p:txBody>
      </p:sp>
      <p:pic>
        <p:nvPicPr>
          <p:cNvPr id="16" name="Picture 15" descr="zipcar_back_cov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9" y="3183336"/>
            <a:ext cx="9144000" cy="11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Zipcar_cover_stroke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" y="0"/>
            <a:ext cx="9135879" cy="51435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220882"/>
            <a:ext cx="5486400" cy="896656"/>
          </a:xfrm>
        </p:spPr>
        <p:txBody>
          <a:bodyPr lIns="0" rIns="0" bIns="45720" anchor="b" anchorCtr="0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presentation title goes here</a:t>
            </a:r>
          </a:p>
          <a:p>
            <a:pPr lvl="0"/>
            <a:r>
              <a:rPr lang="en-US" dirty="0" smtClean="0"/>
              <a:t>second line continued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3442824"/>
            <a:ext cx="5486400" cy="184666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insert date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" y="3188851"/>
            <a:ext cx="5486400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Subtitle or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2648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Zipcar_cover_stroke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" y="0"/>
            <a:ext cx="9135879" cy="51435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614836"/>
            <a:ext cx="5486400" cy="502702"/>
          </a:xfrm>
        </p:spPr>
        <p:txBody>
          <a:bodyPr lIns="0" rIns="0" bIns="45720" anchor="b" anchorCtr="0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see you on the road!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3434630"/>
            <a:ext cx="5486400" cy="184666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3629371"/>
            <a:ext cx="5486400" cy="184666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email@zipcar.com</a:t>
            </a:r>
            <a:endParaRPr lang="en-US" dirty="0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" y="3180657"/>
            <a:ext cx="5486400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25614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llustrated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Zipcar_cover_stroke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220882"/>
            <a:ext cx="5486400" cy="896656"/>
          </a:xfrm>
        </p:spPr>
        <p:txBody>
          <a:bodyPr lIns="0" rIns="0" bIns="45720" anchor="b" anchorCtr="0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presentation title goes here</a:t>
            </a:r>
          </a:p>
          <a:p>
            <a:pPr lvl="0"/>
            <a:r>
              <a:rPr lang="en-US" dirty="0" smtClean="0"/>
              <a:t>second line continued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3442824"/>
            <a:ext cx="5486400" cy="184666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Insert Date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" y="3188851"/>
            <a:ext cx="5486400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Subtitle or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6943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llustrated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Zipcar_cover_stroke_fin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614836"/>
            <a:ext cx="5486400" cy="502702"/>
          </a:xfrm>
        </p:spPr>
        <p:txBody>
          <a:bodyPr lIns="0" rIns="0" bIns="45720" anchor="b" anchorCtr="0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see you on the road!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3434630"/>
            <a:ext cx="5486400" cy="184666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3629371"/>
            <a:ext cx="5486400" cy="184666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 smtClean="0"/>
              <a:t>email@zipcar.com</a:t>
            </a:r>
            <a:endParaRPr lang="en-US" dirty="0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" y="3180657"/>
            <a:ext cx="5486400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smtClean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83071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92024" y="203454"/>
            <a:ext cx="8759952" cy="47365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zipcar_road_lin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66925"/>
            <a:ext cx="9144000" cy="212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6" t="-8693" r="24090"/>
          <a:stretch/>
        </p:blipFill>
        <p:spPr>
          <a:xfrm rot="678642">
            <a:off x="1728220" y="4079227"/>
            <a:ext cx="822455" cy="381223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76873"/>
            <a:ext cx="7315200" cy="1449628"/>
          </a:xfrm>
        </p:spPr>
        <p:txBody>
          <a:bodyPr bIns="45720" anchor="ctr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5400" baseline="0">
                <a:solidFill>
                  <a:srgbClr val="59BEC9"/>
                </a:solidFill>
              </a:defRPr>
            </a:lvl1pPr>
          </a:lstStyle>
          <a:p>
            <a:pPr lvl="0"/>
            <a:r>
              <a:rPr lang="en-US" dirty="0" smtClean="0"/>
              <a:t>divider title</a:t>
            </a:r>
          </a:p>
          <a:p>
            <a:pPr lvl="0"/>
            <a:r>
              <a:rPr lang="en-US" dirty="0" smtClean="0"/>
              <a:t>Calibri 54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914400" y="2900946"/>
            <a:ext cx="7315200" cy="297517"/>
          </a:xfrm>
        </p:spPr>
        <p:txBody>
          <a:bodyPr lIns="0" tIns="45720" rIns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divider subtitle, Calibri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4400" y="804911"/>
            <a:ext cx="7315200" cy="297517"/>
          </a:xfrm>
        </p:spPr>
        <p:txBody>
          <a:bodyPr lIns="0" tIns="45720" rIns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divider subtitle – all caps, Calibri bold,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41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92024" y="203454"/>
            <a:ext cx="8759952" cy="47365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zipcar_road_lin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66925"/>
            <a:ext cx="9144000" cy="212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6" t="-8693" r="24090"/>
          <a:stretch/>
        </p:blipFill>
        <p:spPr>
          <a:xfrm rot="678642">
            <a:off x="1728220" y="4079227"/>
            <a:ext cx="822455" cy="381223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76873"/>
            <a:ext cx="7315200" cy="1449628"/>
          </a:xfrm>
        </p:spPr>
        <p:txBody>
          <a:bodyPr bIns="45720" anchor="ctr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5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divider title</a:t>
            </a:r>
          </a:p>
          <a:p>
            <a:pPr lvl="0"/>
            <a:r>
              <a:rPr lang="en-US" dirty="0" smtClean="0"/>
              <a:t>Calibri 54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914400" y="2900946"/>
            <a:ext cx="7315200" cy="297517"/>
          </a:xfrm>
        </p:spPr>
        <p:txBody>
          <a:bodyPr lIns="0" tIns="45720" rIns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divider subtitle, Calibri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4400" y="804911"/>
            <a:ext cx="7315200" cy="297517"/>
          </a:xfrm>
        </p:spPr>
        <p:txBody>
          <a:bodyPr lIns="0" tIns="45720" rIns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divider subtitle – all caps, Calibri bold,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1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92024" y="203454"/>
            <a:ext cx="8759952" cy="473659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zipcar_road_lin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66925"/>
            <a:ext cx="9144000" cy="212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6" t="-8693" r="24090"/>
          <a:stretch/>
        </p:blipFill>
        <p:spPr>
          <a:xfrm rot="678642">
            <a:off x="1728220" y="4079227"/>
            <a:ext cx="822455" cy="381223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76873"/>
            <a:ext cx="7315200" cy="1449628"/>
          </a:xfrm>
        </p:spPr>
        <p:txBody>
          <a:bodyPr bIns="45720" anchor="ctr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divider title</a:t>
            </a:r>
          </a:p>
          <a:p>
            <a:pPr lvl="0"/>
            <a:r>
              <a:rPr lang="en-US" dirty="0" smtClean="0"/>
              <a:t>Calibri 54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914400" y="2900946"/>
            <a:ext cx="7315200" cy="297517"/>
          </a:xfrm>
        </p:spPr>
        <p:txBody>
          <a:bodyPr lIns="0" tIns="45720" rIns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divider subtitle, Calibri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4400" y="804911"/>
            <a:ext cx="7315200" cy="297517"/>
          </a:xfrm>
        </p:spPr>
        <p:txBody>
          <a:bodyPr lIns="0" tIns="45720" rIns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divider subtitle – all caps, Calibri bold,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32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301752"/>
          </a:xfrm>
        </p:spPr>
        <p:txBody>
          <a:bodyPr vert="horz" lIns="0" tIns="45720" rIns="0" bIns="45720" rtlCol="0" anchor="t" anchorCtr="0">
            <a:noAutofit/>
          </a:bodyPr>
          <a:lstStyle>
            <a:lvl1pPr>
              <a:lnSpc>
                <a:spcPct val="80000"/>
              </a:lnSpc>
              <a:defRPr lang="en-US" sz="2000" b="0" i="0" baseline="0">
                <a:solidFill>
                  <a:srgbClr val="4F575C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– all caps, </a:t>
            </a:r>
            <a:r>
              <a:rPr lang="en-US" dirty="0" err="1" smtClean="0"/>
              <a:t>calibri</a:t>
            </a:r>
            <a:r>
              <a:rPr lang="en-US" dirty="0" smtClean="0"/>
              <a:t>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57201" y="991728"/>
            <a:ext cx="2297842" cy="3474720"/>
          </a:xfrm>
        </p:spPr>
        <p:txBody>
          <a:bodyPr lIns="0" tIns="182880" r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7201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uk-UA" smtClean="0"/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991366"/>
            <a:ext cx="2304288" cy="0"/>
          </a:xfrm>
          <a:prstGeom prst="line">
            <a:avLst/>
          </a:prstGeom>
          <a:ln w="381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980682" y="992173"/>
            <a:ext cx="5702175" cy="3474720"/>
          </a:xfrm>
        </p:spPr>
        <p:txBody>
          <a:bodyPr/>
          <a:lstStyle>
            <a:lvl1pPr>
              <a:defRPr>
                <a:solidFill>
                  <a:srgbClr val="4F575C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ZIPCAR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8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92024" y="203454"/>
            <a:ext cx="8759952" cy="473659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zipcar_road_lin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66925"/>
            <a:ext cx="9144000" cy="212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6" t="-8693" r="24090"/>
          <a:stretch/>
        </p:blipFill>
        <p:spPr>
          <a:xfrm rot="678642">
            <a:off x="1728220" y="4079227"/>
            <a:ext cx="822455" cy="381223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76873"/>
            <a:ext cx="7315200" cy="1449628"/>
          </a:xfrm>
        </p:spPr>
        <p:txBody>
          <a:bodyPr bIns="45720" anchor="ctr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divider title</a:t>
            </a:r>
          </a:p>
          <a:p>
            <a:pPr lvl="0"/>
            <a:r>
              <a:rPr lang="en-US" dirty="0" smtClean="0"/>
              <a:t>Calibri 54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914400" y="2900946"/>
            <a:ext cx="7315200" cy="297517"/>
          </a:xfrm>
        </p:spPr>
        <p:txBody>
          <a:bodyPr lIns="0" tIns="45720" rIns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divider subtitle, Calibri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4400" y="804911"/>
            <a:ext cx="7315200" cy="297517"/>
          </a:xfrm>
        </p:spPr>
        <p:txBody>
          <a:bodyPr lIns="0" tIns="45720" rIns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1" i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divider subtitle – all caps, Calibri bold,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7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92024" y="203454"/>
            <a:ext cx="8759952" cy="4736592"/>
          </a:xfrm>
          <a:prstGeom prst="rect">
            <a:avLst/>
          </a:prstGeom>
          <a:solidFill>
            <a:srgbClr val="26CA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18486"/>
            <a:ext cx="7315200" cy="784830"/>
          </a:xfrm>
        </p:spPr>
        <p:txBody>
          <a:bodyPr bIns="45720" anchor="ctr" anchorCtr="0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divider title, Calibri 54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pic>
        <p:nvPicPr>
          <p:cNvPr id="8" name="Picture 7" descr="zipcar_golden_g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7" y="2364963"/>
            <a:ext cx="4249567" cy="18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8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77001" y="991728"/>
            <a:ext cx="5705856" cy="3471047"/>
          </a:xfrm>
        </p:spPr>
        <p:txBody>
          <a:bodyPr lIns="0" tIns="182880" rIns="0">
            <a:noAutofit/>
          </a:bodyPr>
          <a:lstStyle>
            <a:lvl1pPr marL="171450" marR="0" indent="-17145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600">
                <a:solidFill>
                  <a:schemeClr val="tx1"/>
                </a:solidFill>
              </a:defRPr>
            </a:lvl1pPr>
            <a:lvl2pPr marL="742950" indent="-285750">
              <a:buClr>
                <a:schemeClr val="tx2"/>
              </a:buClr>
              <a:buFont typeface="Lucida Grande"/>
              <a:buChar char="-"/>
              <a:defRPr sz="1400">
                <a:solidFill>
                  <a:schemeClr val="tx1"/>
                </a:solidFill>
              </a:defRPr>
            </a:lvl2pPr>
            <a:lvl3pPr marL="1085850" indent="-17145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</a:defRPr>
            </a:lvl3pPr>
            <a:lvl4pPr marL="1543050" indent="-171450">
              <a:buClr>
                <a:schemeClr val="tx2"/>
              </a:buClr>
              <a:buFont typeface="Lucida Grande"/>
              <a:buChar char="-"/>
              <a:defRPr>
                <a:solidFill>
                  <a:schemeClr val="tx1"/>
                </a:solidFill>
              </a:defRPr>
            </a:lvl4pPr>
            <a:lvl5pPr marL="2000250" indent="-171450">
              <a:buClr>
                <a:schemeClr val="accent1"/>
              </a:buClr>
              <a:buFont typeface="Arial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Bullet 1,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14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301752"/>
          </a:xfrm>
        </p:spPr>
        <p:txBody>
          <a:bodyPr vert="horz" lIns="0" tIns="45720" rIns="0" bIns="45720" rtlCol="0" anchor="t" anchorCtr="0">
            <a:noAutofit/>
          </a:bodyPr>
          <a:lstStyle>
            <a:lvl1pPr>
              <a:lnSpc>
                <a:spcPct val="80000"/>
              </a:lnSpc>
              <a:defRPr lang="en-US" sz="2000" b="0" i="0" baseline="0">
                <a:solidFill>
                  <a:srgbClr val="4F575C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– all caps, </a:t>
            </a:r>
            <a:r>
              <a:rPr lang="en-US" dirty="0" err="1" smtClean="0"/>
              <a:t>calibri</a:t>
            </a:r>
            <a:r>
              <a:rPr lang="en-US" dirty="0" smtClean="0"/>
              <a:t>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57201" y="991728"/>
            <a:ext cx="2297842" cy="3474720"/>
          </a:xfrm>
        </p:spPr>
        <p:txBody>
          <a:bodyPr lIns="0" tIns="182880" r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uk-UA" smtClean="0"/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991366"/>
            <a:ext cx="2304288" cy="0"/>
          </a:xfrm>
          <a:prstGeom prst="line">
            <a:avLst/>
          </a:prstGeom>
          <a:ln w="381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977001" y="991366"/>
            <a:ext cx="5705856" cy="0"/>
          </a:xfrm>
          <a:prstGeom prst="line">
            <a:avLst/>
          </a:prstGeom>
          <a:ln w="381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ZIPCAR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all Ou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77001" y="991728"/>
            <a:ext cx="5705856" cy="3471047"/>
          </a:xfrm>
        </p:spPr>
        <p:txBody>
          <a:bodyPr lIns="0" tIns="182880" rIns="0">
            <a:noAutofit/>
          </a:bodyPr>
          <a:lstStyle>
            <a:lvl1pPr marL="171450" marR="0" indent="-17145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600">
                <a:solidFill>
                  <a:schemeClr val="tx1"/>
                </a:solidFill>
              </a:defRPr>
            </a:lvl1pPr>
            <a:lvl2pPr marL="742950" indent="-285750">
              <a:buClr>
                <a:schemeClr val="tx2"/>
              </a:buClr>
              <a:buFont typeface="Lucida Grande"/>
              <a:buChar char="-"/>
              <a:defRPr sz="1400">
                <a:solidFill>
                  <a:schemeClr val="tx1"/>
                </a:solidFill>
              </a:defRPr>
            </a:lvl2pPr>
            <a:lvl3pPr marL="1085850" indent="-17145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</a:defRPr>
            </a:lvl3pPr>
            <a:lvl4pPr marL="1543050" indent="-171450">
              <a:buClr>
                <a:schemeClr val="tx2"/>
              </a:buClr>
              <a:buFont typeface="Lucida Grande"/>
              <a:buChar char="-"/>
              <a:defRPr>
                <a:solidFill>
                  <a:schemeClr val="tx1"/>
                </a:solidFill>
              </a:defRPr>
            </a:lvl4pPr>
            <a:lvl5pPr marL="2000250" indent="-171450">
              <a:buClr>
                <a:schemeClr val="accent1"/>
              </a:buClr>
              <a:buFont typeface="Arial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Bullet 1,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14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301752"/>
          </a:xfrm>
        </p:spPr>
        <p:txBody>
          <a:bodyPr vert="horz" lIns="0" tIns="45720" rIns="0" bIns="45720" rtlCol="0" anchor="t" anchorCtr="0">
            <a:noAutofit/>
          </a:bodyPr>
          <a:lstStyle>
            <a:lvl1pPr>
              <a:lnSpc>
                <a:spcPct val="80000"/>
              </a:lnSpc>
              <a:defRPr lang="en-US" sz="2000" b="0" i="0" baseline="0">
                <a:solidFill>
                  <a:srgbClr val="4F575C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– all caps, </a:t>
            </a:r>
            <a:r>
              <a:rPr lang="en-US" dirty="0" err="1" smtClean="0"/>
              <a:t>calibri</a:t>
            </a:r>
            <a:r>
              <a:rPr lang="en-US" dirty="0" smtClean="0"/>
              <a:t>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57201" y="991728"/>
            <a:ext cx="2297842" cy="3474720"/>
          </a:xfrm>
        </p:spPr>
        <p:txBody>
          <a:bodyPr lIns="0" tIns="182880" r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cap="all">
                <a:solidFill>
                  <a:srgbClr val="51A60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large call out text goes here. </a:t>
            </a:r>
            <a:r>
              <a:rPr lang="en-US" dirty="0" err="1" smtClean="0"/>
              <a:t>calibri</a:t>
            </a:r>
            <a:r>
              <a:rPr lang="en-US" dirty="0" smtClean="0"/>
              <a:t> 18 </a:t>
            </a:r>
            <a:r>
              <a:rPr lang="en-US" dirty="0" err="1" smtClean="0"/>
              <a:t>pt</a:t>
            </a:r>
            <a:r>
              <a:rPr lang="en-US" dirty="0" smtClean="0"/>
              <a:t>, all caps.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7201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uk-UA" smtClean="0"/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77001" y="991366"/>
            <a:ext cx="5705856" cy="0"/>
          </a:xfrm>
          <a:prstGeom prst="line">
            <a:avLst/>
          </a:prstGeom>
          <a:ln w="381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ZIPCAR CONFIDENTIAL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991366"/>
            <a:ext cx="2304288" cy="0"/>
          </a:xfrm>
          <a:prstGeom prst="line">
            <a:avLst/>
          </a:prstGeom>
          <a:ln w="381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2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1" y="991728"/>
            <a:ext cx="2297842" cy="3474720"/>
          </a:xfrm>
        </p:spPr>
        <p:txBody>
          <a:bodyPr lIns="0" tIns="182880" r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7201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uk-UA" smtClean="0"/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991366"/>
            <a:ext cx="2304288" cy="0"/>
          </a:xfrm>
          <a:prstGeom prst="line">
            <a:avLst/>
          </a:prstGeom>
          <a:ln w="381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980683" y="1538289"/>
            <a:ext cx="2047599" cy="1433560"/>
          </a:xfrm>
        </p:spPr>
        <p:txBody>
          <a:bodyPr/>
          <a:lstStyle>
            <a:lvl1pPr>
              <a:defRPr>
                <a:solidFill>
                  <a:srgbClr val="4F575C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5106039" y="1105804"/>
            <a:ext cx="2790612" cy="1866045"/>
          </a:xfrm>
        </p:spPr>
        <p:txBody>
          <a:bodyPr/>
          <a:lstStyle>
            <a:lvl1pPr>
              <a:defRPr>
                <a:solidFill>
                  <a:srgbClr val="4F575C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4319830" y="3049600"/>
            <a:ext cx="2306789" cy="1485925"/>
          </a:xfrm>
        </p:spPr>
        <p:txBody>
          <a:bodyPr/>
          <a:lstStyle>
            <a:lvl1pPr>
              <a:defRPr>
                <a:solidFill>
                  <a:srgbClr val="4F575C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 rot="10800000" flipV="1">
            <a:off x="6715602" y="3607362"/>
            <a:ext cx="608705" cy="370401"/>
            <a:chOff x="2700273" y="2688903"/>
            <a:chExt cx="646604" cy="833478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3039307" y="2688903"/>
              <a:ext cx="307570" cy="833478"/>
            </a:xfrm>
            <a:prstGeom prst="line">
              <a:avLst/>
            </a:prstGeom>
            <a:ln w="12700" cmpd="sng">
              <a:solidFill>
                <a:srgbClr val="51A6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700273" y="3516145"/>
              <a:ext cx="347256" cy="0"/>
            </a:xfrm>
            <a:prstGeom prst="line">
              <a:avLst/>
            </a:prstGeom>
            <a:ln w="12700" cmpd="sng">
              <a:solidFill>
                <a:srgbClr val="51A6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>
            <a:grpSpLocks noChangeAspect="1"/>
          </p:cNvGrpSpPr>
          <p:nvPr userDrawn="1"/>
        </p:nvGrpSpPr>
        <p:grpSpPr>
          <a:xfrm rot="10800000" flipH="1" flipV="1">
            <a:off x="3776050" y="3092805"/>
            <a:ext cx="457329" cy="370401"/>
            <a:chOff x="2700273" y="2688903"/>
            <a:chExt cx="646604" cy="833478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3039307" y="2688903"/>
              <a:ext cx="307570" cy="833478"/>
            </a:xfrm>
            <a:prstGeom prst="line">
              <a:avLst/>
            </a:prstGeom>
            <a:ln w="12700" cmpd="sng">
              <a:solidFill>
                <a:srgbClr val="51A6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700273" y="3516145"/>
              <a:ext cx="347256" cy="0"/>
            </a:xfrm>
            <a:prstGeom prst="line">
              <a:avLst/>
            </a:prstGeom>
            <a:ln w="12700" cmpd="sng">
              <a:solidFill>
                <a:srgbClr val="51A6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369175" y="3790949"/>
            <a:ext cx="1318397" cy="350657"/>
          </a:xfrm>
        </p:spPr>
        <p:txBody>
          <a:bodyPr lIns="0" r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aseline="0">
                <a:solidFill>
                  <a:srgbClr val="4F575C"/>
                </a:solidFill>
              </a:defRPr>
            </a:lvl1pPr>
            <a:lvl2pPr marL="457200" indent="0">
              <a:buNone/>
              <a:defRPr>
                <a:solidFill>
                  <a:srgbClr val="4F575C"/>
                </a:solidFill>
              </a:defRPr>
            </a:lvl2pPr>
            <a:lvl3pPr marL="914400" indent="0">
              <a:buNone/>
              <a:defRPr>
                <a:solidFill>
                  <a:srgbClr val="4F575C"/>
                </a:solidFill>
              </a:defRPr>
            </a:lvl3pPr>
            <a:lvl4pPr marL="1371600" indent="0">
              <a:buNone/>
              <a:defRPr>
                <a:solidFill>
                  <a:srgbClr val="4F575C"/>
                </a:solidFill>
              </a:defRPr>
            </a:lvl4pPr>
            <a:lvl5pPr marL="1828800" indent="0">
              <a:buNone/>
              <a:defRPr>
                <a:solidFill>
                  <a:srgbClr val="4F575C"/>
                </a:solidFill>
              </a:defRPr>
            </a:lvl5pPr>
          </a:lstStyle>
          <a:p>
            <a:pPr lvl="0"/>
            <a:r>
              <a:rPr lang="en-US" dirty="0" smtClean="0"/>
              <a:t>image call out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066628" y="3289881"/>
            <a:ext cx="648429" cy="350657"/>
          </a:xfrm>
        </p:spPr>
        <p:txBody>
          <a:bodyPr lIns="0" rIns="0" anchor="ctr" anchorCtr="0">
            <a:no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1200" baseline="0">
                <a:solidFill>
                  <a:srgbClr val="4F575C"/>
                </a:solidFill>
              </a:defRPr>
            </a:lvl1pPr>
            <a:lvl2pPr marL="457200" indent="0">
              <a:buNone/>
              <a:defRPr>
                <a:solidFill>
                  <a:srgbClr val="4F575C"/>
                </a:solidFill>
              </a:defRPr>
            </a:lvl2pPr>
            <a:lvl3pPr marL="914400" indent="0">
              <a:buNone/>
              <a:defRPr>
                <a:solidFill>
                  <a:srgbClr val="4F575C"/>
                </a:solidFill>
              </a:defRPr>
            </a:lvl3pPr>
            <a:lvl4pPr marL="1371600" indent="0">
              <a:buNone/>
              <a:defRPr>
                <a:solidFill>
                  <a:srgbClr val="4F575C"/>
                </a:solidFill>
              </a:defRPr>
            </a:lvl4pPr>
            <a:lvl5pPr marL="1828800" indent="0">
              <a:buNone/>
              <a:defRPr>
                <a:solidFill>
                  <a:srgbClr val="4F575C"/>
                </a:solidFill>
              </a:defRPr>
            </a:lvl5pPr>
          </a:lstStyle>
          <a:p>
            <a:pPr lvl="0"/>
            <a:r>
              <a:rPr lang="en-US" dirty="0" smtClean="0"/>
              <a:t>image call out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 flipH="1" flipV="1">
            <a:off x="4608864" y="1239854"/>
            <a:ext cx="419419" cy="116483"/>
          </a:xfrm>
          <a:prstGeom prst="line">
            <a:avLst/>
          </a:prstGeom>
          <a:ln w="127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3248057" y="1060996"/>
            <a:ext cx="1318397" cy="350657"/>
          </a:xfrm>
        </p:spPr>
        <p:txBody>
          <a:bodyPr lIns="0" rIns="0" anchor="ctr" anchorCtr="0">
            <a:no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1200" baseline="0">
                <a:solidFill>
                  <a:srgbClr val="4F575C"/>
                </a:solidFill>
              </a:defRPr>
            </a:lvl1pPr>
            <a:lvl2pPr marL="457200" indent="0">
              <a:buNone/>
              <a:defRPr>
                <a:solidFill>
                  <a:srgbClr val="4F575C"/>
                </a:solidFill>
              </a:defRPr>
            </a:lvl2pPr>
            <a:lvl3pPr marL="914400" indent="0">
              <a:buNone/>
              <a:defRPr>
                <a:solidFill>
                  <a:srgbClr val="4F575C"/>
                </a:solidFill>
              </a:defRPr>
            </a:lvl3pPr>
            <a:lvl4pPr marL="1371600" indent="0">
              <a:buNone/>
              <a:defRPr>
                <a:solidFill>
                  <a:srgbClr val="4F575C"/>
                </a:solidFill>
              </a:defRPr>
            </a:lvl4pPr>
            <a:lvl5pPr marL="1828800" indent="0">
              <a:buNone/>
              <a:defRPr>
                <a:solidFill>
                  <a:srgbClr val="4F575C"/>
                </a:solidFill>
              </a:defRPr>
            </a:lvl5pPr>
          </a:lstStyle>
          <a:p>
            <a:pPr lvl="0"/>
            <a:r>
              <a:rPr lang="en-US" dirty="0" smtClean="0"/>
              <a:t>image call out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301752"/>
          </a:xfrm>
        </p:spPr>
        <p:txBody>
          <a:bodyPr vert="horz" lIns="0" tIns="45720" rIns="0" bIns="45720" rtlCol="0" anchor="t" anchorCtr="0">
            <a:noAutofit/>
          </a:bodyPr>
          <a:lstStyle>
            <a:lvl1pPr>
              <a:lnSpc>
                <a:spcPct val="80000"/>
              </a:lnSpc>
              <a:defRPr lang="en-US" sz="2000" b="0" i="0" baseline="0">
                <a:solidFill>
                  <a:srgbClr val="4F575C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– all caps, </a:t>
            </a:r>
            <a:r>
              <a:rPr lang="en-US" dirty="0" err="1" smtClean="0"/>
              <a:t>calibri</a:t>
            </a:r>
            <a:r>
              <a:rPr lang="en-US" dirty="0" smtClean="0"/>
              <a:t>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ZIPCAR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3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1" y="991728"/>
            <a:ext cx="2304288" cy="3474720"/>
          </a:xfrm>
        </p:spPr>
        <p:txBody>
          <a:bodyPr lIns="0" tIns="182880" rIns="0">
            <a:noAutofit/>
          </a:bodyPr>
          <a:lstStyle>
            <a:lvl1pPr marL="171450" marR="0" indent="-17145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>
                <a:solidFill>
                  <a:schemeClr val="tx1"/>
                </a:solidFill>
              </a:defRPr>
            </a:lvl1pPr>
            <a:lvl2pPr marL="742950" indent="-285750">
              <a:buClr>
                <a:schemeClr val="tx2"/>
              </a:buClr>
              <a:buFont typeface="Lucida Grande"/>
              <a:buChar char="-"/>
              <a:defRPr sz="1200">
                <a:solidFill>
                  <a:schemeClr val="tx1"/>
                </a:solidFill>
              </a:defRPr>
            </a:lvl2pPr>
            <a:lvl3pPr marL="1085850" indent="-17145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</a:defRPr>
            </a:lvl3pPr>
            <a:lvl4pPr marL="1543050" indent="-171450">
              <a:buClr>
                <a:schemeClr val="tx2"/>
              </a:buClr>
              <a:buFont typeface="Lucida Grande"/>
              <a:buChar char="-"/>
              <a:defRPr>
                <a:solidFill>
                  <a:schemeClr val="tx1"/>
                </a:solidFill>
              </a:defRPr>
            </a:lvl4pPr>
            <a:lvl5pPr marL="2000250" indent="-171450">
              <a:buClr>
                <a:schemeClr val="accent1"/>
              </a:buClr>
              <a:buFont typeface="Arial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Bullet 1,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239519" y="991728"/>
            <a:ext cx="2304288" cy="3474720"/>
          </a:xfrm>
        </p:spPr>
        <p:txBody>
          <a:bodyPr lIns="0" tIns="182880" rIns="0">
            <a:noAutofit/>
          </a:bodyPr>
          <a:lstStyle>
            <a:lvl1pPr marL="171450" marR="0" indent="-17145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>
                <a:solidFill>
                  <a:schemeClr val="tx1"/>
                </a:solidFill>
              </a:defRPr>
            </a:lvl1pPr>
            <a:lvl2pPr marL="742950" indent="-285750">
              <a:buClr>
                <a:schemeClr val="tx2"/>
              </a:buClr>
              <a:buFont typeface="Lucida Grande"/>
              <a:buChar char="-"/>
              <a:defRPr sz="1200">
                <a:solidFill>
                  <a:schemeClr val="tx1"/>
                </a:solidFill>
              </a:defRPr>
            </a:lvl2pPr>
            <a:lvl3pPr marL="1085850" indent="-17145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</a:defRPr>
            </a:lvl3pPr>
            <a:lvl4pPr marL="1543050" indent="-171450">
              <a:buClr>
                <a:schemeClr val="tx2"/>
              </a:buClr>
              <a:buFont typeface="Lucida Grande"/>
              <a:buChar char="-"/>
              <a:defRPr>
                <a:solidFill>
                  <a:schemeClr val="tx1"/>
                </a:solidFill>
              </a:defRPr>
            </a:lvl4pPr>
            <a:lvl5pPr marL="2000250" indent="-171450">
              <a:buClr>
                <a:schemeClr val="accent1"/>
              </a:buClr>
              <a:buFont typeface="Arial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Bullet 1,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028283" y="991728"/>
            <a:ext cx="2304288" cy="3474720"/>
          </a:xfrm>
        </p:spPr>
        <p:txBody>
          <a:bodyPr lIns="0" tIns="182880" rIns="0">
            <a:noAutofit/>
          </a:bodyPr>
          <a:lstStyle>
            <a:lvl1pPr marL="171450" marR="0" indent="-17145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200">
                <a:solidFill>
                  <a:schemeClr val="tx1"/>
                </a:solidFill>
              </a:defRPr>
            </a:lvl1pPr>
            <a:lvl2pPr marL="742950" indent="-285750">
              <a:buClr>
                <a:schemeClr val="tx2"/>
              </a:buClr>
              <a:buFont typeface="Lucida Grande"/>
              <a:buChar char="-"/>
              <a:defRPr sz="1200">
                <a:solidFill>
                  <a:schemeClr val="tx1"/>
                </a:solidFill>
              </a:defRPr>
            </a:lvl2pPr>
            <a:lvl3pPr marL="1085850" indent="-17145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</a:defRPr>
            </a:lvl3pPr>
            <a:lvl4pPr marL="1543050" indent="-171450">
              <a:buClr>
                <a:schemeClr val="tx2"/>
              </a:buClr>
              <a:buFont typeface="Lucida Grande"/>
              <a:buChar char="-"/>
              <a:defRPr>
                <a:solidFill>
                  <a:schemeClr val="tx1"/>
                </a:solidFill>
              </a:defRPr>
            </a:lvl4pPr>
            <a:lvl5pPr marL="2000250" indent="-171450">
              <a:buClr>
                <a:schemeClr val="accent1"/>
              </a:buClr>
              <a:buFont typeface="Arial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Bullet 1,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05979"/>
            <a:ext cx="8229600" cy="301752"/>
          </a:xfrm>
        </p:spPr>
        <p:txBody>
          <a:bodyPr vert="horz" lIns="0" tIns="45720" rIns="0" bIns="45720" rtlCol="0" anchor="t" anchorCtr="0">
            <a:noAutofit/>
          </a:bodyPr>
          <a:lstStyle>
            <a:lvl1pPr>
              <a:lnSpc>
                <a:spcPct val="80000"/>
              </a:lnSpc>
              <a:defRPr lang="en-US" sz="2000" b="0" i="0" baseline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– all caps, </a:t>
            </a:r>
            <a:r>
              <a:rPr lang="en-US" dirty="0" err="1" smtClean="0"/>
              <a:t>calibri</a:t>
            </a:r>
            <a:r>
              <a:rPr lang="en-US" dirty="0" smtClean="0"/>
              <a:t>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7201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uk-UA" smtClean="0"/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991366"/>
            <a:ext cx="8229600" cy="0"/>
          </a:xfrm>
          <a:prstGeom prst="line">
            <a:avLst/>
          </a:prstGeom>
          <a:ln w="381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ZIPCAR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77001" y="991728"/>
            <a:ext cx="5705856" cy="1626781"/>
          </a:xfrm>
        </p:spPr>
        <p:txBody>
          <a:bodyPr lIns="0" tIns="182880" rIns="0">
            <a:noAutofit/>
          </a:bodyPr>
          <a:lstStyle>
            <a:lvl1pPr marL="171450" marR="0" indent="-171450" algn="l" defTabSz="4572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1600">
                <a:solidFill>
                  <a:schemeClr val="tx1"/>
                </a:solidFill>
              </a:defRPr>
            </a:lvl1pPr>
            <a:lvl2pPr marL="742950" indent="-285750">
              <a:buClr>
                <a:schemeClr val="tx2"/>
              </a:buClr>
              <a:buFont typeface="Lucida Grande"/>
              <a:buChar char="-"/>
              <a:defRPr sz="1400">
                <a:solidFill>
                  <a:schemeClr val="tx1"/>
                </a:solidFill>
              </a:defRPr>
            </a:lvl2pPr>
            <a:lvl3pPr marL="1085850" indent="-17145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</a:defRPr>
            </a:lvl3pPr>
            <a:lvl4pPr marL="1543050" indent="-171450">
              <a:buClr>
                <a:schemeClr val="tx2"/>
              </a:buClr>
              <a:buFont typeface="Lucida Grande"/>
              <a:buChar char="-"/>
              <a:defRPr>
                <a:solidFill>
                  <a:schemeClr val="tx1"/>
                </a:solidFill>
              </a:defRPr>
            </a:lvl4pPr>
            <a:lvl5pPr marL="2000250" indent="-171450">
              <a:buClr>
                <a:schemeClr val="accent1"/>
              </a:buClr>
              <a:buFont typeface="Arial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Bullet 1,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14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980682" y="2678118"/>
            <a:ext cx="5702175" cy="1784657"/>
          </a:xfrm>
        </p:spPr>
        <p:txBody>
          <a:bodyPr/>
          <a:lstStyle>
            <a:lvl1pPr>
              <a:defRPr>
                <a:solidFill>
                  <a:srgbClr val="4F575C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57201" y="991728"/>
            <a:ext cx="2297842" cy="3474720"/>
          </a:xfrm>
          <a:ln>
            <a:noFill/>
          </a:ln>
        </p:spPr>
        <p:txBody>
          <a:bodyPr vert="horz" lIns="0" tIns="182880" rIns="0" bIns="45720" rtlCol="0">
            <a:noAutofit/>
          </a:bodyPr>
          <a:lstStyle>
            <a:lvl1pPr>
              <a:defRPr lang="en-US" sz="1200" dirty="0" smtClean="0"/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7201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uk-UA" smtClean="0"/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0" y="991366"/>
            <a:ext cx="2304288" cy="0"/>
          </a:xfrm>
          <a:prstGeom prst="line">
            <a:avLst/>
          </a:prstGeom>
          <a:ln w="381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977001" y="991366"/>
            <a:ext cx="5705856" cy="0"/>
          </a:xfrm>
          <a:prstGeom prst="line">
            <a:avLst/>
          </a:prstGeom>
          <a:ln w="38100" cmpd="sng">
            <a:solidFill>
              <a:srgbClr val="51A6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301752"/>
          </a:xfrm>
        </p:spPr>
        <p:txBody>
          <a:bodyPr vert="horz" lIns="0" tIns="45720" rIns="0" bIns="45720" rtlCol="0" anchor="t" anchorCtr="0">
            <a:noAutofit/>
          </a:bodyPr>
          <a:lstStyle>
            <a:lvl1pPr>
              <a:lnSpc>
                <a:spcPct val="80000"/>
              </a:lnSpc>
              <a:defRPr lang="en-US" sz="2000" b="0" i="0" baseline="0">
                <a:solidFill>
                  <a:srgbClr val="4F575C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– all caps, </a:t>
            </a:r>
            <a:r>
              <a:rPr lang="en-US" dirty="0" err="1" smtClean="0"/>
              <a:t>calibri</a:t>
            </a:r>
            <a:r>
              <a:rPr lang="en-US" dirty="0" smtClean="0"/>
              <a:t>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ZIPCAR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uk-UA" smtClean="0"/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301752"/>
          </a:xfrm>
        </p:spPr>
        <p:txBody>
          <a:bodyPr vert="horz" lIns="0" tIns="45720" rIns="0" bIns="45720" rtlCol="0" anchor="t" anchorCtr="0">
            <a:noAutofit/>
          </a:bodyPr>
          <a:lstStyle>
            <a:lvl1pPr>
              <a:lnSpc>
                <a:spcPct val="80000"/>
              </a:lnSpc>
              <a:defRPr lang="en-US" sz="2000" b="0" i="0" baseline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title – all caps, </a:t>
            </a:r>
            <a:r>
              <a:rPr lang="en-US" dirty="0" err="1" smtClean="0"/>
              <a:t>calibri</a:t>
            </a:r>
            <a:r>
              <a:rPr lang="en-US" dirty="0" smtClean="0"/>
              <a:t>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ZIPCAR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5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uk-UA" smtClean="0"/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7200" y="198699"/>
            <a:ext cx="8225658" cy="4570081"/>
            <a:chOff x="457200" y="198699"/>
            <a:chExt cx="8225658" cy="4570081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457200" y="198699"/>
              <a:ext cx="2300583" cy="4570081"/>
              <a:chOff x="457200" y="198699"/>
              <a:chExt cx="2300583" cy="4570081"/>
            </a:xfrm>
            <a:noFill/>
          </p:grpSpPr>
          <p:sp>
            <p:nvSpPr>
              <p:cNvPr id="4" name="Rectangle 3"/>
              <p:cNvSpPr/>
              <p:nvPr userDrawn="1"/>
            </p:nvSpPr>
            <p:spPr>
              <a:xfrm>
                <a:off x="457200" y="198699"/>
                <a:ext cx="1115568" cy="457008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 userDrawn="1"/>
            </p:nvSpPr>
            <p:spPr>
              <a:xfrm>
                <a:off x="1642215" y="198699"/>
                <a:ext cx="1115568" cy="457008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 userDrawn="1"/>
          </p:nvGrpSpPr>
          <p:grpSpPr>
            <a:xfrm>
              <a:off x="2827230" y="198699"/>
              <a:ext cx="5855628" cy="4570081"/>
              <a:chOff x="2827230" y="198699"/>
              <a:chExt cx="5855628" cy="4570081"/>
            </a:xfrm>
            <a:noFill/>
          </p:grpSpPr>
          <p:sp>
            <p:nvSpPr>
              <p:cNvPr id="7" name="Rectangle 6"/>
              <p:cNvSpPr/>
              <p:nvPr userDrawn="1"/>
            </p:nvSpPr>
            <p:spPr>
              <a:xfrm>
                <a:off x="4012245" y="198699"/>
                <a:ext cx="1115568" cy="457008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5197260" y="198699"/>
                <a:ext cx="1115568" cy="457008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 userDrawn="1"/>
            </p:nvSpPr>
            <p:spPr>
              <a:xfrm>
                <a:off x="7567290" y="198699"/>
                <a:ext cx="1115568" cy="457008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 userDrawn="1"/>
            </p:nvSpPr>
            <p:spPr>
              <a:xfrm>
                <a:off x="6382275" y="198699"/>
                <a:ext cx="1115568" cy="457008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 userDrawn="1"/>
            </p:nvSpPr>
            <p:spPr>
              <a:xfrm>
                <a:off x="2827230" y="198699"/>
                <a:ext cx="1115568" cy="4570081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ZIPCAR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01752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dirty="0" smtClean="0"/>
              <a:t>title – all caps, </a:t>
            </a:r>
            <a:r>
              <a:rPr lang="en-US" dirty="0" err="1" smtClean="0"/>
              <a:t>calibri</a:t>
            </a:r>
            <a:r>
              <a:rPr lang="en-US" dirty="0" smtClean="0"/>
              <a:t>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1728"/>
            <a:ext cx="8229600" cy="3474720"/>
          </a:xfrm>
          <a:prstGeom prst="rect">
            <a:avLst/>
          </a:prstGeom>
          <a:ln>
            <a:noFill/>
          </a:ln>
        </p:spPr>
        <p:txBody>
          <a:bodyPr vert="horz" lIns="0" tIns="182880" rIns="0" bIns="45720" rtlCol="0">
            <a:noAutofit/>
          </a:bodyPr>
          <a:lstStyle/>
          <a:p>
            <a:pPr marL="171450" marR="0" lvl="0" indent="-17145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US" smtClean="0"/>
              <a:t>Click to edit Master text styles</a:t>
            </a:r>
          </a:p>
          <a:p>
            <a:pPr marL="171450" marR="0" lvl="1" indent="-17145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US" smtClean="0"/>
              <a:t>Second level</a:t>
            </a:r>
          </a:p>
          <a:p>
            <a:pPr marL="171450" marR="0" lvl="2" indent="-17145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US" smtClean="0"/>
              <a:t>Third level</a:t>
            </a:r>
          </a:p>
          <a:p>
            <a:pPr marL="171450" marR="0" lvl="3" indent="-17145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US" smtClean="0"/>
              <a:t>Fourth level</a:t>
            </a:r>
          </a:p>
          <a:p>
            <a:pPr marL="171450" marR="0" lvl="4" indent="-17145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57200" y="205979"/>
            <a:ext cx="8229600" cy="4691141"/>
            <a:chOff x="457200" y="205979"/>
            <a:chExt cx="8229600" cy="4691141"/>
          </a:xfrm>
        </p:grpSpPr>
        <p:sp>
          <p:nvSpPr>
            <p:cNvPr id="8" name="Rectangle 7"/>
            <p:cNvSpPr/>
            <p:nvPr userDrawn="1"/>
          </p:nvSpPr>
          <p:spPr>
            <a:xfrm>
              <a:off x="457200" y="205979"/>
              <a:ext cx="1513840" cy="4691141"/>
            </a:xfrm>
            <a:prstGeom prst="rect">
              <a:avLst/>
            </a:prstGeom>
            <a:noFill/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136140" y="205979"/>
              <a:ext cx="1513840" cy="4691141"/>
            </a:xfrm>
            <a:prstGeom prst="rect">
              <a:avLst/>
            </a:prstGeom>
            <a:noFill/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815080" y="205979"/>
              <a:ext cx="1513840" cy="4691141"/>
            </a:xfrm>
            <a:prstGeom prst="rect">
              <a:avLst/>
            </a:prstGeom>
            <a:noFill/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494020" y="205979"/>
              <a:ext cx="1513840" cy="4691141"/>
            </a:xfrm>
            <a:prstGeom prst="rect">
              <a:avLst/>
            </a:prstGeom>
            <a:noFill/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172960" y="205979"/>
              <a:ext cx="1513840" cy="4691141"/>
            </a:xfrm>
            <a:prstGeom prst="rect">
              <a:avLst/>
            </a:prstGeom>
            <a:noFill/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C9FEB-4836-6A41-B659-B396B790EB8F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ZIPCAR CONFIDENTIAL</a:t>
            </a:r>
            <a:endParaRPr lang="en-US" dirty="0"/>
          </a:p>
        </p:txBody>
      </p:sp>
      <p:pic>
        <p:nvPicPr>
          <p:cNvPr id="15" name="Picture 14" descr="zipcar_logo_gray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2" y="4724372"/>
            <a:ext cx="1024128" cy="3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1" r:id="rId2"/>
    <p:sldLayoutId id="2147483687" r:id="rId3"/>
    <p:sldLayoutId id="2147483695" r:id="rId4"/>
    <p:sldLayoutId id="2147483674" r:id="rId5"/>
    <p:sldLayoutId id="2147483672" r:id="rId6"/>
    <p:sldLayoutId id="2147483675" r:id="rId7"/>
    <p:sldLayoutId id="2147483662" r:id="rId8"/>
    <p:sldLayoutId id="2147483663" r:id="rId9"/>
    <p:sldLayoutId id="2147483668" r:id="rId10"/>
    <p:sldLayoutId id="2147483700" r:id="rId11"/>
    <p:sldLayoutId id="2147483701" r:id="rId12"/>
    <p:sldLayoutId id="2147483689" r:id="rId13"/>
    <p:sldLayoutId id="2147483697" r:id="rId14"/>
    <p:sldLayoutId id="2147483698" r:id="rId15"/>
    <p:sldLayoutId id="2147483699" r:id="rId16"/>
    <p:sldLayoutId id="2147483681" r:id="rId17"/>
    <p:sldLayoutId id="2147483683" r:id="rId18"/>
    <p:sldLayoutId id="2147483682" r:id="rId19"/>
    <p:sldLayoutId id="2147483684" r:id="rId20"/>
    <p:sldLayoutId id="2147483686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lang="en-US" sz="2000" b="0" i="0" kern="1200" cap="all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4400" y="2098798"/>
            <a:ext cx="5486400" cy="1018740"/>
          </a:xfrm>
        </p:spPr>
        <p:txBody>
          <a:bodyPr/>
          <a:lstStyle/>
          <a:p>
            <a:r>
              <a:rPr lang="en-US" dirty="0" smtClean="0"/>
              <a:t>Location…</a:t>
            </a:r>
          </a:p>
          <a:p>
            <a:r>
              <a:rPr lang="en-US" dirty="0" smtClean="0"/>
              <a:t>Location, location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Jan 24,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marketing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segmentation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1" y="991728"/>
            <a:ext cx="2525150" cy="2102114"/>
          </a:xfr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Representative sample of members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Both axis are bound by 0 and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RFM are evenly and randomly disbursed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Divide and segment by quadrant: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Lower left: Traveler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Upper left: Intermittent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Upper right: Homebody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Lower right: Opportunists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10</a:t>
            </a:fld>
            <a:endParaRPr lang="uk-U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501" y="440277"/>
            <a:ext cx="5827643" cy="413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9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 location segmentation breakdown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838465"/>
              </p:ext>
            </p:extLst>
          </p:nvPr>
        </p:nvGraphicFramePr>
        <p:xfrm>
          <a:off x="457200" y="532177"/>
          <a:ext cx="810299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3463"/>
                <a:gridCol w="987479"/>
                <a:gridCol w="1097523"/>
                <a:gridCol w="965198"/>
                <a:gridCol w="1397648"/>
                <a:gridCol w="1132449"/>
                <a:gridCol w="879231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LocationSegment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members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reservations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locations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Reservations/Member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Locations/Member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Quadrant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 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367,534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   -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-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- 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- 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Don’t appear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Homebody*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97,900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540,157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137,640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5.52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1.41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right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Traveler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109,175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          1,051,846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486,031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9.63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4.45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left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Intermittent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92,484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381,420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123,916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4.12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1.34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left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Opportunists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98,928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880,133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373,452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8.90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3.77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right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4037" y="1744392"/>
            <a:ext cx="4473526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dirty="0" smtClean="0"/>
              <a:t>*Names are (definitely) subject to change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037" y="1914732"/>
            <a:ext cx="728003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dirty="0" smtClean="0"/>
              <a:t>The current criteria is 34% line for Proximity; 67% for Uniformity</a:t>
            </a:r>
          </a:p>
          <a:p>
            <a:pPr>
              <a:buClr>
                <a:schemeClr val="tx2"/>
              </a:buClr>
            </a:pPr>
            <a:r>
              <a:rPr lang="en-US" dirty="0" smtClean="0"/>
              <a:t>Nice stratification amongst our segments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539526"/>
              </p:ext>
            </p:extLst>
          </p:nvPr>
        </p:nvGraphicFramePr>
        <p:xfrm>
          <a:off x="527343" y="2636519"/>
          <a:ext cx="582422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190"/>
                <a:gridCol w="900768"/>
                <a:gridCol w="1012874"/>
                <a:gridCol w="865163"/>
                <a:gridCol w="837028"/>
                <a:gridCol w="87219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Segment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 Res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Homebody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Travelers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Intermittent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Opportunists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Power User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3,217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9,476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2,641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7,546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Strong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7,579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19,110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5,566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15,556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Standard+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17,288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28,101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11,059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26,612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Standard-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32,763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31,471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27,485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30,589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Vulnerable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15,830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11,538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18,642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10,170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Low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366,647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21,223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9,479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27,091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8,455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3970019"/>
            <a:ext cx="72800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dirty="0" smtClean="0"/>
              <a:t>As well as even distribution across RFM segments</a:t>
            </a:r>
          </a:p>
        </p:txBody>
      </p:sp>
    </p:spTree>
    <p:extLst>
      <p:ext uri="{BB962C8B-B14F-4D97-AF65-F5344CB8AC3E}">
        <p14:creationId xmlns:p14="http://schemas.microsoft.com/office/powerpoint/2010/main" val="40110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segmentation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1" y="991728"/>
            <a:ext cx="2525150" cy="1829219"/>
          </a:xfr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a complement to Member-based location data, we can also look at the same type of data by Pod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table to the right is a summary of 4 weeks of activity by location.  It shows total unique members, and how far on ‘average’ they were from a known location.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12</a:t>
            </a:fld>
            <a:endParaRPr lang="uk-UA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46774"/>
              </p:ext>
            </p:extLst>
          </p:nvPr>
        </p:nvGraphicFramePr>
        <p:xfrm>
          <a:off x="3639747" y="651731"/>
          <a:ext cx="5247306" cy="347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9258"/>
                <a:gridCol w="556006"/>
                <a:gridCol w="556006"/>
                <a:gridCol w="556006"/>
                <a:gridCol w="556006"/>
                <a:gridCol w="556006"/>
                <a:gridCol w="556006"/>
                <a:gridCol w="556006"/>
                <a:gridCol w="556006"/>
              </a:tblGrid>
              <a:tr h="1737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LOCATION_ID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members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min.dist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max.dist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mean.dist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med.dist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top.mem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leverage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95985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1035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300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3280.30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4.3%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17840226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3279.84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62.66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20280070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3407.52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2.6%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1068545765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2699.67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475611970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2794.54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96060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3274.31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711159822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3285.48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20691984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2642.10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75.07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13933458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3282.36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51.29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23384410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3275.73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106.90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12574573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2697.65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83.60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452346551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2700.47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153.74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6917255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734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3278.39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140.27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7.1%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45859123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2698.75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71.92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3.7%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1327143404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4837.06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64.72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1459632994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2701.87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1791063726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3279.61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6083193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5088.60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103.12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  <a:tr h="17375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80910470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2700.41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82.04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5.6%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88" marR="8688" marT="8688" marB="0" anchor="b"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3857223" y="793487"/>
            <a:ext cx="727656" cy="264495"/>
          </a:xfrm>
          <a:prstGeom prst="ellipse">
            <a:avLst/>
          </a:prstGeom>
          <a:noFill/>
          <a:ln w="158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2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focus in on a particular location and see the specifics by our Usage Profile segments: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segmentation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13</a:t>
            </a:fld>
            <a:endParaRPr lang="uk-U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24751"/>
              </p:ext>
            </p:extLst>
          </p:nvPr>
        </p:nvGraphicFramePr>
        <p:xfrm>
          <a:off x="622298" y="3323448"/>
          <a:ext cx="8064499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360"/>
                <a:gridCol w="609360"/>
                <a:gridCol w="609360"/>
                <a:gridCol w="637924"/>
                <a:gridCol w="622055"/>
                <a:gridCol w="622055"/>
                <a:gridCol w="622055"/>
                <a:gridCol w="622055"/>
                <a:gridCol w="622055"/>
                <a:gridCol w="622055"/>
                <a:gridCol w="622055"/>
                <a:gridCol w="622055"/>
                <a:gridCol w="622055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err="1" smtClean="0">
                          <a:effectLst/>
                        </a:rPr>
                        <a:t>Location.Seg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members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reservations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dist.mean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Intermittent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Opportunists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476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2307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118.29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63.56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60464"/>
              </p:ext>
            </p:extLst>
          </p:nvPr>
        </p:nvGraphicFramePr>
        <p:xfrm>
          <a:off x="622299" y="1658478"/>
          <a:ext cx="8064499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360"/>
                <a:gridCol w="609360"/>
                <a:gridCol w="637924"/>
                <a:gridCol w="622055"/>
                <a:gridCol w="622055"/>
                <a:gridCol w="622055"/>
                <a:gridCol w="622055"/>
                <a:gridCol w="622055"/>
                <a:gridCol w="622055"/>
                <a:gridCol w="622055"/>
                <a:gridCol w="622055"/>
                <a:gridCol w="622055"/>
                <a:gridCol w="60936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Profile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members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reservations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dist.mean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my.deciles.50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0.76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Strong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Standard+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2.87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Vulnerable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14.21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0.85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14.03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2.13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3.96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118.29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63.56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2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in the median distance of location </a:t>
            </a:r>
            <a:r>
              <a:rPr lang="en-US" dirty="0"/>
              <a:t>95985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90503"/>
            <a:ext cx="4508696" cy="335505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76138"/>
              </p:ext>
            </p:extLst>
          </p:nvPr>
        </p:nvGraphicFramePr>
        <p:xfrm>
          <a:off x="5155808" y="708406"/>
          <a:ext cx="3706707" cy="3475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8060"/>
                <a:gridCol w="455506"/>
                <a:gridCol w="491657"/>
                <a:gridCol w="831479"/>
                <a:gridCol w="597700"/>
                <a:gridCol w="742305"/>
              </a:tblGrid>
              <a:tr h="1447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MEMBER_ID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LAT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LocationSegment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Profile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dist.to.location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100362853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Intermittent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1005403755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42.34899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-71.15369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Opportunists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Vulnerable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1006725495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Intermittent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Vulnerable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100831188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42.35101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-71.16532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Standard+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1016226637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42.34406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Opportunists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Vulnerable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1019247927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42.34193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1019535310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42.3485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-71.15794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Intermittent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1020811828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42.35563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-71.15865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Intermittent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Vulnerable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1024798250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42.34804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-71.15553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1026769297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42.35107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-71.15083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1026977984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-71.1628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Opportunists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Standard+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1039663263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-71.15598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Standard+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104318029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42.35009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-71.14943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Standard+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104318029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42.35004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-71.14942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Standard+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1045276046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Standard+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105051063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42.34984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-71.1621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Opportunists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1051254444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Intermittent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Standard+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1054416821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42.34259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-71.15122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Vulnerable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1060507155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42.35022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-71.15397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1061026184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42.34878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-71.15507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Intermittent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106237700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42.34971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-71.14825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1066322436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42.35127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-71.15214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Opportunists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  <a:tr h="144793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1068136533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42.34151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-71.15477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Traveler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Standard-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0.54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0" marR="7240" marT="724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9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Homebody Power User in the median distance of location </a:t>
            </a:r>
            <a:r>
              <a:rPr lang="en-US" dirty="0"/>
              <a:t>95985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90503"/>
            <a:ext cx="4508696" cy="335505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145937"/>
              </p:ext>
            </p:extLst>
          </p:nvPr>
        </p:nvGraphicFramePr>
        <p:xfrm>
          <a:off x="5051805" y="790503"/>
          <a:ext cx="3634995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693"/>
                <a:gridCol w="422275"/>
                <a:gridCol w="454025"/>
                <a:gridCol w="800726"/>
                <a:gridCol w="519113"/>
                <a:gridCol w="66516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MEMBER_ID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err="1">
                          <a:effectLst/>
                        </a:rPr>
                        <a:t>LocationSegment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Profile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dist.to.location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11204990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42.34923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-71.15299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Homebody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1722693612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42.35366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-71.15967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1964204224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42.35507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-71.15094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0.48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329872888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42.35141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-71.14807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329872888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42.35119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-71.14797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329872888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42.34998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-71.1524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544729035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42.34833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-71.14993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861111157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42.34938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-71.16186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Homebody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Power User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0.29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14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1" y="991728"/>
            <a:ext cx="8229600" cy="1990623"/>
          </a:xfrm>
        </p:spPr>
        <p:txBody>
          <a:bodyPr/>
          <a:lstStyle/>
          <a:p>
            <a:r>
              <a:rPr lang="en-US" dirty="0" smtClean="0"/>
              <a:t>Currently being scoped for incorporation into Marketing DB</a:t>
            </a:r>
          </a:p>
          <a:p>
            <a:endParaRPr lang="en-US" dirty="0"/>
          </a:p>
          <a:p>
            <a:r>
              <a:rPr lang="en-US" dirty="0" smtClean="0"/>
              <a:t>Formalize Location based statistics</a:t>
            </a:r>
          </a:p>
          <a:p>
            <a:endParaRPr lang="en-US" dirty="0"/>
          </a:p>
          <a:p>
            <a:r>
              <a:rPr lang="en-US" dirty="0" smtClean="0"/>
              <a:t>Individualized </a:t>
            </a:r>
            <a:r>
              <a:rPr lang="en-US" dirty="0"/>
              <a:t>Distance </a:t>
            </a:r>
            <a:r>
              <a:rPr lang="en-US" dirty="0" smtClean="0"/>
              <a:t>elasticity curves</a:t>
            </a:r>
          </a:p>
          <a:p>
            <a:endParaRPr lang="en-US" dirty="0"/>
          </a:p>
          <a:p>
            <a:r>
              <a:rPr lang="en-US" dirty="0" smtClean="0"/>
              <a:t>Forecast weekly demand by location based on member probability to reserve by Maximum Likelihood Estimates of distance to travel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7146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1" y="991728"/>
            <a:ext cx="8229600" cy="1427915"/>
          </a:xfrm>
        </p:spPr>
        <p:txBody>
          <a:bodyPr/>
          <a:lstStyle/>
          <a:p>
            <a:r>
              <a:rPr lang="en-US" dirty="0" smtClean="0"/>
              <a:t>Marketing analytics team focused on establishing initial segmentation strategy in Q4 2016.  Decided on modified RFM approach and are currently in the process of implementing in the new Marketing Database.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2</a:t>
            </a:fld>
            <a:endParaRPr lang="uk-U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852381"/>
              </p:ext>
            </p:extLst>
          </p:nvPr>
        </p:nvGraphicFramePr>
        <p:xfrm>
          <a:off x="682016" y="2077658"/>
          <a:ext cx="7572650" cy="2232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778"/>
                <a:gridCol w="1039724"/>
                <a:gridCol w="1111394"/>
                <a:gridCol w="798990"/>
                <a:gridCol w="706252"/>
                <a:gridCol w="831778"/>
                <a:gridCol w="1311702"/>
                <a:gridCol w="941032"/>
              </a:tblGrid>
              <a:tr h="434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Profile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Members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Active Members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smtClean="0">
                          <a:effectLst/>
                        </a:rPr>
                        <a:t>Conversion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Rev/Mem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Res/Mem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Rev/Act Mem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Res/Act Mem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34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Power User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   22,750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15,755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69.3%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95.56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     137.98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434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Strong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   50,167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21,055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42.0%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34.78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        82.86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319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Standard+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103,806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27,677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26.7%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16.53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        62.00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319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Standard-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114,499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13,297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11.6%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   6.99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        60.20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319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Vulnerable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   59,257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   3,868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6.5%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   3.77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        57.76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319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Low Activity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451,995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   9,982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   1.82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$           82.31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54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1" y="991728"/>
            <a:ext cx="3303430" cy="3567393"/>
          </a:xfrm>
        </p:spPr>
        <p:txBody>
          <a:bodyPr/>
          <a:lstStyle/>
          <a:p>
            <a:r>
              <a:rPr lang="en-US" dirty="0" smtClean="0"/>
              <a:t>Additionally, created Tenure buckets as a secondary segmentation: </a:t>
            </a:r>
          </a:p>
          <a:p>
            <a:pPr lvl="1"/>
            <a:r>
              <a:rPr lang="en-US" dirty="0"/>
              <a:t> 0-6 months (New) </a:t>
            </a:r>
            <a:endParaRPr lang="en-US" dirty="0" smtClean="0"/>
          </a:p>
          <a:p>
            <a:pPr lvl="1"/>
            <a:r>
              <a:rPr lang="en-US" dirty="0" smtClean="0"/>
              <a:t>6-18 </a:t>
            </a:r>
            <a:r>
              <a:rPr lang="en-US" dirty="0"/>
              <a:t>months (Evaluating) </a:t>
            </a:r>
            <a:endParaRPr lang="en-US" dirty="0" smtClean="0"/>
          </a:p>
          <a:p>
            <a:pPr lvl="1"/>
            <a:r>
              <a:rPr lang="en-US" dirty="0" smtClean="0"/>
              <a:t>18-36 </a:t>
            </a:r>
            <a:r>
              <a:rPr lang="en-US" dirty="0"/>
              <a:t>months (Evolving) </a:t>
            </a:r>
            <a:endParaRPr lang="en-US" dirty="0" smtClean="0"/>
          </a:p>
          <a:p>
            <a:pPr lvl="1"/>
            <a:r>
              <a:rPr lang="en-US" dirty="0" smtClean="0"/>
              <a:t>36-60 </a:t>
            </a:r>
            <a:r>
              <a:rPr lang="en-US" dirty="0"/>
              <a:t>months (Established) </a:t>
            </a:r>
            <a:endParaRPr lang="en-US" dirty="0" smtClean="0"/>
          </a:p>
          <a:p>
            <a:pPr lvl="1"/>
            <a:r>
              <a:rPr lang="en-US" dirty="0" smtClean="0"/>
              <a:t>60</a:t>
            </a:r>
            <a:r>
              <a:rPr lang="en-US" dirty="0"/>
              <a:t>+ months (Mature)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139781"/>
            <a:ext cx="4477555" cy="38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1" y="991728"/>
            <a:ext cx="8229600" cy="1427915"/>
          </a:xfrm>
        </p:spPr>
        <p:txBody>
          <a:bodyPr/>
          <a:lstStyle/>
          <a:p>
            <a:r>
              <a:rPr lang="en-US" dirty="0" smtClean="0"/>
              <a:t>RFM and Tenure are helpful in understanding the composition and activity levels of the membership base.</a:t>
            </a:r>
          </a:p>
          <a:p>
            <a:endParaRPr lang="en-US" dirty="0"/>
          </a:p>
          <a:p>
            <a:r>
              <a:rPr lang="en-US" dirty="0" smtClean="0"/>
              <a:t>Not easy to activate against from a campaign/marketing perspective.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077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be complementary to RFM not redundant</a:t>
            </a:r>
          </a:p>
          <a:p>
            <a:endParaRPr lang="en-US" dirty="0" smtClean="0"/>
          </a:p>
          <a:p>
            <a:r>
              <a:rPr lang="en-US" dirty="0" smtClean="0"/>
              <a:t>RFM is very heavily focused on usage (Number of res, cadence, etc.)</a:t>
            </a:r>
          </a:p>
          <a:p>
            <a:endParaRPr lang="en-US" dirty="0" smtClean="0"/>
          </a:p>
          <a:p>
            <a:r>
              <a:rPr lang="en-US" dirty="0" smtClean="0"/>
              <a:t>Try to remove as much correlation with # of reservations as possible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segmentation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5844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segmentation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991728"/>
            <a:ext cx="3573193" cy="347472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Looking at the types of addresses* we have for members, pretty good coverage across the entire member 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Address can be divided into two groups:  User entered and inferred.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Focus only on user-entered addresses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Calculate distance for each reservation to all addresses we have on file for member – use the minimum distance as our “distance to reservation”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For members with no user entered address – use median difference for </a:t>
            </a:r>
            <a:r>
              <a:rPr lang="en-US" dirty="0" err="1" smtClean="0"/>
              <a:t>zipfleet</a:t>
            </a:r>
            <a:r>
              <a:rPr lang="en-US" dirty="0" smtClean="0"/>
              <a:t>.</a:t>
            </a:r>
            <a:endParaRPr lang="en-US" dirty="0"/>
          </a:p>
          <a:p>
            <a:endParaRPr lang="en-US" sz="1000" dirty="0" smtClean="0"/>
          </a:p>
          <a:p>
            <a:r>
              <a:rPr lang="en-US" sz="1000" dirty="0" smtClean="0"/>
              <a:t>*currently no address/location from mobile.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648" y="123273"/>
            <a:ext cx="3780394" cy="22682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647" y="2467371"/>
            <a:ext cx="3742177" cy="22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 distance to reservation (by </a:t>
            </a:r>
            <a:r>
              <a:rPr lang="en-US" dirty="0" err="1" smtClean="0"/>
              <a:t>zipfleet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81192426"/>
              </p:ext>
            </p:extLst>
          </p:nvPr>
        </p:nvGraphicFramePr>
        <p:xfrm>
          <a:off x="559190" y="590746"/>
          <a:ext cx="8025620" cy="3862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7146"/>
                <a:gridCol w="765386"/>
                <a:gridCol w="765386"/>
                <a:gridCol w="765386"/>
                <a:gridCol w="765386"/>
                <a:gridCol w="765386"/>
                <a:gridCol w="765386"/>
                <a:gridCol w="765386"/>
                <a:gridCol w="765386"/>
                <a:gridCol w="765386"/>
              </a:tblGrid>
              <a:tr h="7646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LOCATION_ZIPFLEET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my.deciles.90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atlanta_region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0.74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10.89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austin_region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0.65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0.90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               979.55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baltimore_region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                    0.10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0.86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2.41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boston_region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0.66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1.43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3.47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chicago_region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0.99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2.95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country_us_agencies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0.63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0.93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2.45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country_us_airports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1.13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4.37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25.12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388.24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611.26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836.53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1,150.26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1,968.46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dallas_region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0.93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dc_region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1.67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4.76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denver_region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0.67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1.53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11.45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920.92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1,509.78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detroit_region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0.70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2.31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houston_region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0.64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1.13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236.05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los_angeles_region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0.66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5.14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341.12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miami_region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21.35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1,088.40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milwaukee_region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0.74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minneapolis_region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0.60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11.44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ny_region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0.61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1.11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philadelphia_region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1.01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2.49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pittsburgh_region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0.79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3.32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portland_region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3.30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providence_region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5.47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sacramento_region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0.61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0.89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1.34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2.85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san_diego_region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96.90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sanfrancisco_region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1.23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5.29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seattle_region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5.01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toronto_region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0.73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1.36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3.52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  <a:tr h="13839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vancouver_region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0.21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0.45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0.73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1.42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                    4.15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84" marR="3484" marT="3484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7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segmentation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991728"/>
            <a:ext cx="3573193" cy="3474720"/>
          </a:xfrm>
        </p:spPr>
        <p:txBody>
          <a:bodyPr/>
          <a:lstStyle/>
          <a:p>
            <a:r>
              <a:rPr lang="en-US" dirty="0" smtClean="0"/>
              <a:t>Roughly 40% of Members have no reservations over the past 6 months.</a:t>
            </a:r>
          </a:p>
          <a:p>
            <a:endParaRPr lang="en-US" dirty="0"/>
          </a:p>
          <a:p>
            <a:r>
              <a:rPr lang="en-US" dirty="0" smtClean="0"/>
              <a:t>Of those who made a reservation, around 40% used a single location (not surprising given the high number of single trip users) </a:t>
            </a:r>
          </a:p>
          <a:p>
            <a:endParaRPr lang="en-US" dirty="0"/>
          </a:p>
          <a:p>
            <a:r>
              <a:rPr lang="en-US" dirty="0" smtClean="0"/>
              <a:t>Therefore 60% of driving members used multiple locations.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143" y="808546"/>
            <a:ext cx="4686383" cy="31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1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Should be complementary to RFM not redundant</a:t>
            </a:r>
          </a:p>
          <a:p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RFM is very heavily focused on usage (Number of res, cadence, etc.)</a:t>
            </a:r>
          </a:p>
          <a:p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Try to remove as much correlation with # of reservations as possible</a:t>
            </a:r>
          </a:p>
          <a:p>
            <a:endParaRPr lang="en-US" dirty="0" smtClean="0"/>
          </a:p>
          <a:p>
            <a:r>
              <a:rPr lang="en-US" dirty="0" smtClean="0"/>
              <a:t>Two axis</a:t>
            </a:r>
          </a:p>
          <a:p>
            <a:pPr lvl="1"/>
            <a:r>
              <a:rPr lang="en-US" dirty="0" smtClean="0"/>
              <a:t>Proximity: What percentage of a member’s reservations happened within the median distance for the relevant </a:t>
            </a:r>
            <a:r>
              <a:rPr lang="en-US" dirty="0" err="1" smtClean="0"/>
              <a:t>Zipfleet</a:t>
            </a:r>
            <a:endParaRPr lang="en-US" dirty="0" smtClean="0"/>
          </a:p>
          <a:p>
            <a:pPr lvl="1"/>
            <a:r>
              <a:rPr lang="en-US" dirty="0" smtClean="0"/>
              <a:t>Uniformity: What percentage of a member’s total reservations happened at their most frequented location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segmentation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ZIPCAR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35C9FEB-4836-6A41-B659-B396B790EB8F}" type="slidenum">
              <a:rPr lang="uk-UA" smtClean="0"/>
              <a:pPr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070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ipcar_Template_16x9_2016_Beta">
  <a:themeElements>
    <a:clrScheme name="Custom 74">
      <a:dk1>
        <a:srgbClr val="4F575C"/>
      </a:dk1>
      <a:lt1>
        <a:sysClr val="window" lastClr="FFFFFF"/>
      </a:lt1>
      <a:dk2>
        <a:srgbClr val="51A601"/>
      </a:dk2>
      <a:lt2>
        <a:srgbClr val="00594D"/>
      </a:lt2>
      <a:accent1>
        <a:srgbClr val="006272"/>
      </a:accent1>
      <a:accent2>
        <a:srgbClr val="FF585D"/>
      </a:accent2>
      <a:accent3>
        <a:srgbClr val="59BEC9"/>
      </a:accent3>
      <a:accent4>
        <a:srgbClr val="E87709"/>
      </a:accent4>
      <a:accent5>
        <a:srgbClr val="A7FF63"/>
      </a:accent5>
      <a:accent6>
        <a:srgbClr val="E1D100"/>
      </a:accent6>
      <a:hlink>
        <a:srgbClr val="59BEC9"/>
      </a:hlink>
      <a:folHlink>
        <a:srgbClr val="59BEC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buClr>
            <a:schemeClr val="tx2"/>
          </a:buCl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2016.potx" id="{F0B59E1B-19C8-4D6C-A6BB-6A6DA9C046FC}" vid="{8F0AF3A7-11DE-4EAC-BB16-43A31B0E7F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2016</Template>
  <TotalTime>1105</TotalTime>
  <Words>1981</Words>
  <Application>Microsoft Office PowerPoint</Application>
  <PresentationFormat>On-screen Show (16:9)</PresentationFormat>
  <Paragraphs>1090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Lucida Grande</vt:lpstr>
      <vt:lpstr>Zipcar_Template_16x9_2016_Beta</vt:lpstr>
      <vt:lpstr>PowerPoint Presentation</vt:lpstr>
      <vt:lpstr>Overview</vt:lpstr>
      <vt:lpstr>Overview</vt:lpstr>
      <vt:lpstr>Overview</vt:lpstr>
      <vt:lpstr>Location segmentation</vt:lpstr>
      <vt:lpstr>Location segmentation</vt:lpstr>
      <vt:lpstr>Member distance to reservation (by zipfleet)</vt:lpstr>
      <vt:lpstr>Location segmentation</vt:lpstr>
      <vt:lpstr>Location segmentation</vt:lpstr>
      <vt:lpstr>Location segmentation</vt:lpstr>
      <vt:lpstr>Member location segmentation breakdown</vt:lpstr>
      <vt:lpstr>Location segmentation</vt:lpstr>
      <vt:lpstr>Location segmentation</vt:lpstr>
      <vt:lpstr>Users in the median distance of location 95985 </vt:lpstr>
      <vt:lpstr>Homebody Power User in the median distance of location 95985 </vt:lpstr>
      <vt:lpstr>Next steps</vt:lpstr>
    </vt:vector>
  </TitlesOfParts>
  <Company>Zipcar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Blake Abbenante</dc:creator>
  <cp:lastModifiedBy>Carrie Allen</cp:lastModifiedBy>
  <cp:revision>31</cp:revision>
  <dcterms:created xsi:type="dcterms:W3CDTF">2017-01-19T20:21:01Z</dcterms:created>
  <dcterms:modified xsi:type="dcterms:W3CDTF">2017-03-27T20:05:41Z</dcterms:modified>
</cp:coreProperties>
</file>